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DB1AB8-A0BE-4EEC-8D64-2DA663996670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9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E9F1E5-4F70-4B0B-BD8C-08281EED6E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712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3A04-31D6-4B31-9E86-5F173D6C8A9C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75A0-7155-4F9F-AEBC-89A009045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083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3A04-31D6-4B31-9E86-5F173D6C8A9C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75A0-7155-4F9F-AEBC-89A009045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5845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3A04-31D6-4B31-9E86-5F173D6C8A9C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75A0-7155-4F9F-AEBC-89A009045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876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3A04-31D6-4B31-9E86-5F173D6C8A9C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75A0-7155-4F9F-AEBC-89A009045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869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3A04-31D6-4B31-9E86-5F173D6C8A9C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75A0-7155-4F9F-AEBC-89A009045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100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3A04-31D6-4B31-9E86-5F173D6C8A9C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75A0-7155-4F9F-AEBC-89A009045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134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3A04-31D6-4B31-9E86-5F173D6C8A9C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75A0-7155-4F9F-AEBC-89A009045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362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3A04-31D6-4B31-9E86-5F173D6C8A9C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75A0-7155-4F9F-AEBC-89A009045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278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3A04-31D6-4B31-9E86-5F173D6C8A9C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75A0-7155-4F9F-AEBC-89A009045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7368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3A04-31D6-4B31-9E86-5F173D6C8A9C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75A0-7155-4F9F-AEBC-89A009045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027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3A04-31D6-4B31-9E86-5F173D6C8A9C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75A0-7155-4F9F-AEBC-89A009045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46231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A3A04-31D6-4B31-9E86-5F173D6C8A9C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875A0-7155-4F9F-AEBC-89A009045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1236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ackground pattern&#10;&#10;Description automatically generated">
            <a:extLst>
              <a:ext uri="{FF2B5EF4-FFF2-40B4-BE49-F238E27FC236}">
                <a16:creationId xmlns:a16="http://schemas.microsoft.com/office/drawing/2014/main" id="{32F8EDCF-3979-41F7-BD55-BB5BBB9BB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00000"/>
                    </a14:imgEffect>
                    <a14:imgEffect>
                      <a14:brightnessContrast bright="-3000" contrast="43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14640" y="-315883"/>
            <a:ext cx="12206640" cy="7173883"/>
          </a:xfrm>
          <a:prstGeom prst="rect">
            <a:avLst/>
          </a:prstGeom>
          <a:noFill/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88C4D72-840A-A7BA-80DA-FA7DBDC13E9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1" y="150284"/>
            <a:ext cx="1432654" cy="527049"/>
          </a:xfrm>
          <a:prstGeom prst="rect">
            <a:avLst/>
          </a:prstGeom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6768269" y="-91439"/>
            <a:ext cx="5329216" cy="523701"/>
          </a:xfrm>
        </p:spPr>
        <p:txBody>
          <a:bodyPr>
            <a:normAutofit/>
          </a:bodyPr>
          <a:lstStyle/>
          <a:p>
            <a:pPr algn="r"/>
            <a:r>
              <a:rPr lang="ru-RU" sz="1000" b="1" dirty="0" smtClean="0">
                <a:latin typeface="+mn-lt"/>
                <a:cs typeface="Times New Roman" panose="02020603050405020304" pitchFamily="18" charset="0"/>
              </a:rPr>
              <a:t>Градостроительный кодекс РФ (</a:t>
            </a:r>
            <a:r>
              <a:rPr lang="ru-RU" sz="1000" b="1" dirty="0" err="1" smtClean="0">
                <a:latin typeface="+mn-lt"/>
                <a:cs typeface="Times New Roman" panose="02020603050405020304" pitchFamily="18" charset="0"/>
              </a:rPr>
              <a:t>ГрК</a:t>
            </a:r>
            <a:r>
              <a:rPr lang="ru-RU" sz="1000" b="1" dirty="0" smtClean="0">
                <a:latin typeface="+mn-lt"/>
                <a:cs typeface="Times New Roman" panose="02020603050405020304" pitchFamily="18" charset="0"/>
              </a:rPr>
              <a:t> РФ)</a:t>
            </a:r>
            <a:br>
              <a:rPr lang="ru-RU" sz="1000" b="1" dirty="0" smtClean="0">
                <a:latin typeface="+mn-lt"/>
                <a:cs typeface="Times New Roman" panose="02020603050405020304" pitchFamily="18" charset="0"/>
              </a:rPr>
            </a:br>
            <a:r>
              <a:rPr lang="ru-RU" sz="1000" b="1" dirty="0" smtClean="0">
                <a:latin typeface="+mn-lt"/>
                <a:cs typeface="Times New Roman" panose="02020603050405020304" pitchFamily="18" charset="0"/>
              </a:rPr>
              <a:t>Федеральный закон от 13.07.2015 № 218-ФЗ «О государственной регистрации недвижимости» (Закон)</a:t>
            </a:r>
            <a:endParaRPr lang="ru-RU" sz="10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0" name="Текст 9"/>
          <p:cNvSpPr>
            <a:spLocks noGrp="1"/>
          </p:cNvSpPr>
          <p:nvPr>
            <p:ph type="body" sz="half" idx="2"/>
          </p:nvPr>
        </p:nvSpPr>
        <p:spPr>
          <a:xfrm>
            <a:off x="1612669" y="415636"/>
            <a:ext cx="10000211" cy="457200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cs typeface="Times New Roman" panose="02020603050405020304" pitchFamily="18" charset="0"/>
              </a:rPr>
              <a:t>Изменение вида разрешенного использования земельного участка (ЗУ)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12" name="Текст 9"/>
          <p:cNvSpPr txBox="1">
            <a:spLocks/>
          </p:cNvSpPr>
          <p:nvPr/>
        </p:nvSpPr>
        <p:spPr>
          <a:xfrm>
            <a:off x="147624" y="1378962"/>
            <a:ext cx="11926033" cy="3660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Текст 9"/>
          <p:cNvSpPr txBox="1">
            <a:spLocks/>
          </p:cNvSpPr>
          <p:nvPr/>
        </p:nvSpPr>
        <p:spPr>
          <a:xfrm>
            <a:off x="191123" y="3906982"/>
            <a:ext cx="11809753" cy="29510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Текст 9"/>
          <p:cNvSpPr txBox="1">
            <a:spLocks/>
          </p:cNvSpPr>
          <p:nvPr/>
        </p:nvSpPr>
        <p:spPr>
          <a:xfrm>
            <a:off x="2767936" y="2787539"/>
            <a:ext cx="1528005" cy="2545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Текст 9"/>
          <p:cNvSpPr txBox="1">
            <a:spLocks/>
          </p:cNvSpPr>
          <p:nvPr/>
        </p:nvSpPr>
        <p:spPr>
          <a:xfrm>
            <a:off x="698942" y="2401352"/>
            <a:ext cx="2335203" cy="2545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Текст 9"/>
          <p:cNvSpPr txBox="1">
            <a:spLocks/>
          </p:cNvSpPr>
          <p:nvPr/>
        </p:nvSpPr>
        <p:spPr>
          <a:xfrm>
            <a:off x="4826288" y="3691176"/>
            <a:ext cx="1528005" cy="2545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 flipV="1">
            <a:off x="4455622" y="4339240"/>
            <a:ext cx="3009207" cy="922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51" name="Прямоугольник 50"/>
          <p:cNvSpPr/>
          <p:nvPr/>
        </p:nvSpPr>
        <p:spPr>
          <a:xfrm>
            <a:off x="3722241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30254" y="2252749"/>
            <a:ext cx="1107600" cy="140485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Виды РИ ЗУ</a:t>
            </a:r>
          </a:p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(ст. 37 </a:t>
            </a:r>
            <a:r>
              <a:rPr lang="ru-RU" sz="1000" dirty="0" err="1" smtClean="0">
                <a:solidFill>
                  <a:schemeClr val="tx1"/>
                </a:solidFill>
              </a:rPr>
              <a:t>ГрК</a:t>
            </a:r>
            <a:r>
              <a:rPr lang="ru-RU" sz="1000" dirty="0" smtClean="0">
                <a:solidFill>
                  <a:schemeClr val="tx1"/>
                </a:solidFill>
              </a:rPr>
              <a:t> РФ)</a:t>
            </a:r>
            <a:endParaRPr lang="ru-RU" sz="1000" dirty="0">
              <a:solidFill>
                <a:schemeClr val="tx1"/>
              </a:solidFill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 flipV="1">
            <a:off x="1554481" y="1812175"/>
            <a:ext cx="274319" cy="1255223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1870364" y="1097280"/>
            <a:ext cx="1415912" cy="914400"/>
          </a:xfrm>
          <a:prstGeom prst="rec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Вспомогательный ВРИ ЗУ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878678" y="2111432"/>
            <a:ext cx="1407598" cy="831273"/>
          </a:xfrm>
          <a:prstGeom prst="rec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</a:rPr>
              <a:t>Условно </a:t>
            </a:r>
            <a:r>
              <a:rPr lang="ru-RU" sz="1200" b="1" dirty="0" smtClean="0">
                <a:solidFill>
                  <a:schemeClr val="tx1"/>
                </a:solidFill>
              </a:rPr>
              <a:t>разрешенный ВРИ ЗУ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870363" y="3034146"/>
            <a:ext cx="1425009" cy="2360816"/>
          </a:xfrm>
          <a:prstGeom prst="rec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</a:rPr>
              <a:t>Основной ВРИ З</a:t>
            </a:r>
            <a:r>
              <a:rPr lang="ru-RU" sz="1200" dirty="0">
                <a:solidFill>
                  <a:schemeClr val="tx1"/>
                </a:solidFill>
              </a:rPr>
              <a:t>У</a:t>
            </a:r>
          </a:p>
        </p:txBody>
      </p:sp>
      <p:cxnSp>
        <p:nvCxnSpPr>
          <p:cNvPr id="70" name="Прямая со стрелкой 69"/>
          <p:cNvCxnSpPr/>
          <p:nvPr/>
        </p:nvCxnSpPr>
        <p:spPr>
          <a:xfrm>
            <a:off x="3327840" y="1554480"/>
            <a:ext cx="394275" cy="0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3722115" y="1097280"/>
            <a:ext cx="7915703" cy="9144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Внесение в ЕГРН сведений о вспомогательном ВРИ ЗУ </a:t>
            </a:r>
            <a:r>
              <a:rPr lang="ru-RU" sz="1200" b="1" dirty="0" smtClean="0">
                <a:solidFill>
                  <a:schemeClr val="tx1"/>
                </a:solidFill>
              </a:rPr>
              <a:t>не требуется!</a:t>
            </a:r>
          </a:p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Не предусмотрено законом!</a:t>
            </a: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При представлении в орган регистрации прав заявления – </a:t>
            </a:r>
            <a:r>
              <a:rPr lang="ru-RU" sz="1200" b="1" dirty="0" smtClean="0">
                <a:solidFill>
                  <a:srgbClr val="FF0000"/>
                </a:solidFill>
              </a:rPr>
              <a:t>принимается отрицательное решение!!! </a:t>
            </a:r>
          </a:p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(п.4 ч.5 ст.8 Закона)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3722115" y="2103119"/>
            <a:ext cx="7924016" cy="83958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Внесение в ЕГРН сведений</a:t>
            </a:r>
            <a:r>
              <a:rPr lang="ru-RU" sz="1200" dirty="0" smtClean="0">
                <a:solidFill>
                  <a:schemeClr val="tx1"/>
                </a:solidFill>
              </a:rPr>
              <a:t> осуществляется на основании решения о разрешении </a:t>
            </a:r>
            <a:r>
              <a:rPr lang="ru-RU" sz="1200" dirty="0">
                <a:solidFill>
                  <a:schemeClr val="tx1"/>
                </a:solidFill>
              </a:rPr>
              <a:t>на </a:t>
            </a:r>
            <a:r>
              <a:rPr lang="ru-RU" sz="1200" dirty="0" smtClean="0">
                <a:solidFill>
                  <a:schemeClr val="tx1"/>
                </a:solidFill>
              </a:rPr>
              <a:t>установление условно разрешенного вида использования ОМС/ОГВ.</a:t>
            </a:r>
          </a:p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(ст. 39 </a:t>
            </a:r>
            <a:r>
              <a:rPr lang="ru-RU" sz="1000" dirty="0" err="1" smtClean="0">
                <a:solidFill>
                  <a:schemeClr val="tx1"/>
                </a:solidFill>
              </a:rPr>
              <a:t>ГрК</a:t>
            </a:r>
            <a:r>
              <a:rPr lang="ru-RU" sz="1000" dirty="0" smtClean="0">
                <a:solidFill>
                  <a:schemeClr val="tx1"/>
                </a:solidFill>
              </a:rPr>
              <a:t> РФ)</a:t>
            </a:r>
            <a:endParaRPr lang="ru-RU" sz="1400" dirty="0" smtClean="0">
              <a:solidFill>
                <a:schemeClr val="tx1"/>
              </a:solidFill>
            </a:endParaRPr>
          </a:p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Заявление представляет ОМС/ОГВ либо любое заинтересованное лицо</a:t>
            </a:r>
            <a:endParaRPr lang="ru-RU" sz="1000" dirty="0">
              <a:solidFill>
                <a:schemeClr val="tx1"/>
              </a:solidFill>
            </a:endParaRPr>
          </a:p>
          <a:p>
            <a:pPr algn="ctr"/>
            <a:endParaRPr lang="ru-RU" sz="1000" dirty="0">
              <a:solidFill>
                <a:schemeClr val="tx1"/>
              </a:solidFill>
            </a:endParaRPr>
          </a:p>
        </p:txBody>
      </p:sp>
      <p:cxnSp>
        <p:nvCxnSpPr>
          <p:cNvPr id="73" name="Прямая со стрелкой 72"/>
          <p:cNvCxnSpPr/>
          <p:nvPr/>
        </p:nvCxnSpPr>
        <p:spPr>
          <a:xfrm flipV="1">
            <a:off x="3327840" y="3291474"/>
            <a:ext cx="394275" cy="549003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Прямоугольник 73"/>
          <p:cNvSpPr/>
          <p:nvPr/>
        </p:nvSpPr>
        <p:spPr>
          <a:xfrm>
            <a:off x="3722115" y="3890357"/>
            <a:ext cx="7924016" cy="68164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-    с заявлением обращается правообладатель (все правообладатели) земельного участка; </a:t>
            </a:r>
          </a:p>
          <a:p>
            <a:pPr marL="171450" indent="-171450" algn="ctr">
              <a:buFontTx/>
              <a:buChar char="-"/>
            </a:pPr>
            <a:r>
              <a:rPr lang="ru-RU" sz="1200" dirty="0">
                <a:solidFill>
                  <a:schemeClr val="tx1"/>
                </a:solidFill>
              </a:rPr>
              <a:t>п</a:t>
            </a:r>
            <a:r>
              <a:rPr lang="ru-RU" sz="1200" dirty="0" smtClean="0">
                <a:solidFill>
                  <a:schemeClr val="tx1"/>
                </a:solidFill>
              </a:rPr>
              <a:t>равообладатель </a:t>
            </a:r>
            <a:r>
              <a:rPr lang="ru-RU" sz="1200" b="1" dirty="0" smtClean="0">
                <a:solidFill>
                  <a:schemeClr val="tx1"/>
                </a:solidFill>
              </a:rPr>
              <a:t>самостоятельно </a:t>
            </a:r>
            <a:r>
              <a:rPr lang="ru-RU" sz="1200" dirty="0" smtClean="0">
                <a:solidFill>
                  <a:schemeClr val="tx1"/>
                </a:solidFill>
              </a:rPr>
              <a:t>выбирает ВРИ ЗУ, заполняя декларацию о выборе ВРИ, либо указав в заявлении выбранный ВРИ ЗУ </a:t>
            </a:r>
            <a:r>
              <a:rPr lang="ru-RU" sz="1200" dirty="0">
                <a:solidFill>
                  <a:schemeClr val="tx1"/>
                </a:solidFill>
              </a:rPr>
              <a:t>(</a:t>
            </a:r>
            <a:r>
              <a:rPr lang="ru-RU" sz="1200" dirty="0" smtClean="0">
                <a:solidFill>
                  <a:schemeClr val="tx1"/>
                </a:solidFill>
              </a:rPr>
              <a:t>из указанных в ПЗЗ ВРИ);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722115" y="3042458"/>
            <a:ext cx="7924016" cy="80633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 smtClean="0">
              <a:solidFill>
                <a:schemeClr val="tx1"/>
              </a:solidFill>
            </a:endParaRPr>
          </a:p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Рекомендуется</a:t>
            </a:r>
            <a:r>
              <a:rPr lang="ru-RU" sz="1200" dirty="0" smtClean="0">
                <a:solidFill>
                  <a:schemeClr val="tx1"/>
                </a:solidFill>
              </a:rPr>
              <a:t>:</a:t>
            </a:r>
          </a:p>
          <a:p>
            <a:pPr marL="171450" indent="-171450" algn="ctr">
              <a:buFontTx/>
              <a:buChar char="-"/>
            </a:pPr>
            <a:r>
              <a:rPr lang="ru-RU" sz="1200" dirty="0" smtClean="0">
                <a:solidFill>
                  <a:schemeClr val="tx1"/>
                </a:solidFill>
              </a:rPr>
              <a:t>заказывать выписку из ЕГРН (при отсутствии информации о площади ЗУ);</a:t>
            </a:r>
            <a:endParaRPr lang="ru-RU" sz="1200" dirty="0">
              <a:solidFill>
                <a:schemeClr val="tx1"/>
              </a:solidFill>
            </a:endParaRP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-   при себе иметь письмо </a:t>
            </a:r>
            <a:r>
              <a:rPr lang="ru-RU" sz="1200" dirty="0">
                <a:solidFill>
                  <a:schemeClr val="tx1"/>
                </a:solidFill>
              </a:rPr>
              <a:t>о расположении </a:t>
            </a:r>
            <a:r>
              <a:rPr lang="ru-RU" sz="1200" dirty="0" smtClean="0">
                <a:solidFill>
                  <a:schemeClr val="tx1"/>
                </a:solidFill>
              </a:rPr>
              <a:t>ЗУ </a:t>
            </a:r>
            <a:r>
              <a:rPr lang="ru-RU" sz="1200" dirty="0">
                <a:solidFill>
                  <a:schemeClr val="tx1"/>
                </a:solidFill>
              </a:rPr>
              <a:t>в определенной территориальной зоне и правила землепользования и </a:t>
            </a:r>
            <a:r>
              <a:rPr lang="ru-RU" sz="1200" dirty="0" smtClean="0">
                <a:solidFill>
                  <a:schemeClr val="tx1"/>
                </a:solidFill>
              </a:rPr>
              <a:t>застройки (ПЗЗ) </a:t>
            </a:r>
            <a:r>
              <a:rPr lang="ru-RU" sz="1200" dirty="0">
                <a:solidFill>
                  <a:schemeClr val="tx1"/>
                </a:solidFill>
              </a:rPr>
              <a:t>к данной </a:t>
            </a:r>
            <a:r>
              <a:rPr lang="ru-RU" sz="1200" dirty="0" smtClean="0">
                <a:solidFill>
                  <a:schemeClr val="tx1"/>
                </a:solidFill>
              </a:rPr>
              <a:t>территориальной зоне (запрашивается в ОМС/ОГВ)</a:t>
            </a:r>
            <a:endParaRPr lang="ru-RU" sz="1200" dirty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75" name="Прямая со стрелкой 74"/>
          <p:cNvCxnSpPr/>
          <p:nvPr/>
        </p:nvCxnSpPr>
        <p:spPr>
          <a:xfrm flipV="1">
            <a:off x="3336154" y="4006370"/>
            <a:ext cx="385961" cy="365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Прямоугольник 77"/>
          <p:cNvSpPr/>
          <p:nvPr/>
        </p:nvSpPr>
        <p:spPr>
          <a:xfrm>
            <a:off x="3722115" y="4621876"/>
            <a:ext cx="7924016" cy="78970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ВАЖНО! </a:t>
            </a:r>
            <a:r>
              <a:rPr lang="ru-RU" sz="1200" dirty="0" smtClean="0">
                <a:solidFill>
                  <a:schemeClr val="tx1"/>
                </a:solidFill>
              </a:rPr>
              <a:t>Если площадь ЗУ </a:t>
            </a:r>
            <a:r>
              <a:rPr lang="ru-RU" sz="1200" b="1" dirty="0" smtClean="0">
                <a:solidFill>
                  <a:schemeClr val="tx1"/>
                </a:solidFill>
              </a:rPr>
              <a:t>меньше минимального размера</a:t>
            </a:r>
            <a:r>
              <a:rPr lang="ru-RU" sz="1200" dirty="0" smtClean="0">
                <a:solidFill>
                  <a:schemeClr val="tx1"/>
                </a:solidFill>
              </a:rPr>
              <a:t>, предусмотренного ПЗЗ, – необходимо обратиться в ОМС/ОГВ за разрешением на отклонение от установленного минимального размера; если </a:t>
            </a:r>
            <a:r>
              <a:rPr lang="ru-RU" sz="1200" b="1" dirty="0" smtClean="0">
                <a:solidFill>
                  <a:schemeClr val="tx1"/>
                </a:solidFill>
              </a:rPr>
              <a:t>больше максимального размера </a:t>
            </a:r>
            <a:r>
              <a:rPr lang="ru-RU" sz="1200" dirty="0" smtClean="0">
                <a:solidFill>
                  <a:schemeClr val="tx1"/>
                </a:solidFill>
              </a:rPr>
              <a:t>– внести сведения о ВРИ ЗУ </a:t>
            </a:r>
            <a:r>
              <a:rPr lang="ru-RU" sz="1200" b="1" dirty="0" smtClean="0">
                <a:solidFill>
                  <a:srgbClr val="FF0000"/>
                </a:solidFill>
              </a:rPr>
              <a:t>невозможно!!! </a:t>
            </a:r>
            <a:r>
              <a:rPr lang="ru-RU" sz="1200" dirty="0" smtClean="0">
                <a:solidFill>
                  <a:schemeClr val="tx1"/>
                </a:solidFill>
              </a:rPr>
              <a:t>(при превышении максимального размера ЗУ ВРИ возможно изменить, например, при разделе ЗУ).</a:t>
            </a:r>
            <a:endParaRPr lang="ru-RU" sz="1200" dirty="0">
              <a:solidFill>
                <a:schemeClr val="tx1"/>
              </a:solidFill>
            </a:endParaRPr>
          </a:p>
        </p:txBody>
      </p:sp>
      <p:cxnSp>
        <p:nvCxnSpPr>
          <p:cNvPr id="85" name="Прямая со стрелкой 84"/>
          <p:cNvCxnSpPr/>
          <p:nvPr/>
        </p:nvCxnSpPr>
        <p:spPr>
          <a:xfrm>
            <a:off x="3311664" y="4231178"/>
            <a:ext cx="348685" cy="594509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 стрелкой 87"/>
          <p:cNvCxnSpPr/>
          <p:nvPr/>
        </p:nvCxnSpPr>
        <p:spPr>
          <a:xfrm flipV="1">
            <a:off x="1576648" y="2734888"/>
            <a:ext cx="268777" cy="37892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 стрелкой 88"/>
          <p:cNvCxnSpPr/>
          <p:nvPr/>
        </p:nvCxnSpPr>
        <p:spPr>
          <a:xfrm>
            <a:off x="1554146" y="3227523"/>
            <a:ext cx="266341" cy="1244724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Прямоугольник 94"/>
          <p:cNvSpPr/>
          <p:nvPr/>
        </p:nvSpPr>
        <p:spPr>
          <a:xfrm>
            <a:off x="640080" y="5519649"/>
            <a:ext cx="11006051" cy="128016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 smtClean="0">
              <a:solidFill>
                <a:srgbClr val="FF0000"/>
              </a:solidFill>
            </a:endParaRPr>
          </a:p>
          <a:p>
            <a:endParaRPr lang="ru-RU" sz="1200" b="1" dirty="0">
              <a:solidFill>
                <a:srgbClr val="FF0000"/>
              </a:solidFill>
            </a:endParaRPr>
          </a:p>
          <a:p>
            <a:pPr algn="ctr"/>
            <a:r>
              <a:rPr lang="ru-RU" sz="1600" b="1" dirty="0" smtClean="0">
                <a:solidFill>
                  <a:srgbClr val="FF0000"/>
                </a:solidFill>
              </a:rPr>
              <a:t>Внимание!!!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000" b="1" dirty="0" smtClean="0">
                <a:solidFill>
                  <a:schemeClr val="tx1"/>
                </a:solidFill>
              </a:rPr>
              <a:t>Сведения о земельных участках, на которые действие градостроительного регламента не распространяется, отражены в п. 4 ч. 4 ст. 36 </a:t>
            </a:r>
            <a:r>
              <a:rPr lang="ru-RU" sz="1000" b="1" dirty="0" err="1" smtClean="0">
                <a:solidFill>
                  <a:schemeClr val="tx1"/>
                </a:solidFill>
              </a:rPr>
              <a:t>ГрК</a:t>
            </a:r>
            <a:r>
              <a:rPr lang="ru-RU" sz="1000" b="1" dirty="0" smtClean="0">
                <a:solidFill>
                  <a:schemeClr val="tx1"/>
                </a:solidFill>
              </a:rPr>
              <a:t> РФ;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000" b="1" dirty="0" smtClean="0">
                <a:solidFill>
                  <a:schemeClr val="tx1"/>
                </a:solidFill>
              </a:rPr>
              <a:t>Применительно </a:t>
            </a:r>
            <a:r>
              <a:rPr lang="ru-RU" sz="1000" b="1" dirty="0">
                <a:solidFill>
                  <a:schemeClr val="tx1"/>
                </a:solidFill>
              </a:rPr>
              <a:t>к территориям исторических поселений, достопримечательных мест, землям лечебно-оздоровительных местностей и курортов, зонам с особыми условиями использования территорий градостроительные регламенты устанавливаются в соответствии с законодательством Российской </a:t>
            </a:r>
            <a:r>
              <a:rPr lang="ru-RU" sz="1000" b="1" dirty="0" smtClean="0">
                <a:solidFill>
                  <a:schemeClr val="tx1"/>
                </a:solidFill>
              </a:rPr>
              <a:t>Федерации (п. 5 </a:t>
            </a:r>
            <a:r>
              <a:rPr lang="ru-RU" sz="1000" b="1" dirty="0">
                <a:solidFill>
                  <a:schemeClr val="tx1"/>
                </a:solidFill>
              </a:rPr>
              <a:t>части 4 статьи </a:t>
            </a:r>
            <a:r>
              <a:rPr lang="ru-RU" sz="1000" b="1" dirty="0" smtClean="0">
                <a:solidFill>
                  <a:schemeClr val="tx1"/>
                </a:solidFill>
              </a:rPr>
              <a:t>36 </a:t>
            </a:r>
            <a:r>
              <a:rPr lang="ru-RU" sz="1000" b="1" dirty="0" err="1" smtClean="0">
                <a:solidFill>
                  <a:schemeClr val="tx1"/>
                </a:solidFill>
              </a:rPr>
              <a:t>ГрК</a:t>
            </a:r>
            <a:r>
              <a:rPr lang="ru-RU" sz="1000" b="1" dirty="0" smtClean="0">
                <a:solidFill>
                  <a:schemeClr val="tx1"/>
                </a:solidFill>
              </a:rPr>
              <a:t> РФ);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000" b="1" dirty="0" smtClean="0">
                <a:solidFill>
                  <a:schemeClr val="tx1"/>
                </a:solidFill>
              </a:rPr>
              <a:t>Сведения </a:t>
            </a:r>
            <a:r>
              <a:rPr lang="ru-RU" sz="1000" b="1" dirty="0">
                <a:solidFill>
                  <a:schemeClr val="tx1"/>
                </a:solidFill>
              </a:rPr>
              <a:t>о земельных </a:t>
            </a:r>
            <a:r>
              <a:rPr lang="ru-RU" sz="1000" b="1" dirty="0" smtClean="0">
                <a:solidFill>
                  <a:schemeClr val="tx1"/>
                </a:solidFill>
              </a:rPr>
              <a:t>участках, в отношении которых действие </a:t>
            </a:r>
            <a:r>
              <a:rPr lang="ru-RU" sz="1000" b="1" dirty="0">
                <a:solidFill>
                  <a:schemeClr val="tx1"/>
                </a:solidFill>
              </a:rPr>
              <a:t>градостроительного регламента не </a:t>
            </a:r>
            <a:r>
              <a:rPr lang="ru-RU" sz="1000" b="1" dirty="0" smtClean="0">
                <a:solidFill>
                  <a:schemeClr val="tx1"/>
                </a:solidFill>
              </a:rPr>
              <a:t>устанавливается, </a:t>
            </a:r>
            <a:r>
              <a:rPr lang="ru-RU" sz="1000" b="1" dirty="0">
                <a:solidFill>
                  <a:schemeClr val="tx1"/>
                </a:solidFill>
              </a:rPr>
              <a:t>отражены в </a:t>
            </a:r>
            <a:r>
              <a:rPr lang="ru-RU" sz="1000" b="1" dirty="0" smtClean="0">
                <a:solidFill>
                  <a:schemeClr val="tx1"/>
                </a:solidFill>
              </a:rPr>
              <a:t>п. 6 ч. </a:t>
            </a:r>
            <a:r>
              <a:rPr lang="ru-RU" sz="1000" b="1" dirty="0">
                <a:solidFill>
                  <a:schemeClr val="tx1"/>
                </a:solidFill>
              </a:rPr>
              <a:t>4 </a:t>
            </a:r>
            <a:r>
              <a:rPr lang="ru-RU" sz="1000" b="1" dirty="0" smtClean="0">
                <a:solidFill>
                  <a:schemeClr val="tx1"/>
                </a:solidFill>
              </a:rPr>
              <a:t>ст. 36</a:t>
            </a:r>
            <a:r>
              <a:rPr lang="ru-RU" sz="1000" b="1" dirty="0">
                <a:solidFill>
                  <a:schemeClr val="tx1"/>
                </a:solidFill>
              </a:rPr>
              <a:t> </a:t>
            </a:r>
            <a:r>
              <a:rPr lang="ru-RU" sz="1000" b="1" dirty="0" smtClean="0">
                <a:solidFill>
                  <a:schemeClr val="tx1"/>
                </a:solidFill>
              </a:rPr>
              <a:t>ГрК РФ.</a:t>
            </a:r>
            <a:endParaRPr lang="ru-RU" sz="1000" b="1" dirty="0">
              <a:solidFill>
                <a:schemeClr val="tx1"/>
              </a:solidFill>
            </a:endParaRPr>
          </a:p>
          <a:p>
            <a:pPr algn="just"/>
            <a:endParaRPr lang="ru-RU" sz="1200" dirty="0"/>
          </a:p>
          <a:p>
            <a:pPr algn="just"/>
            <a:endParaRPr lang="ru-RU" sz="1200" dirty="0">
              <a:solidFill>
                <a:schemeClr val="tx1"/>
              </a:solidFill>
            </a:endParaRPr>
          </a:p>
        </p:txBody>
      </p:sp>
      <p:cxnSp>
        <p:nvCxnSpPr>
          <p:cNvPr id="43" name="Прямая со стрелкой 42"/>
          <p:cNvCxnSpPr/>
          <p:nvPr/>
        </p:nvCxnSpPr>
        <p:spPr>
          <a:xfrm flipV="1">
            <a:off x="3327714" y="2558241"/>
            <a:ext cx="352837" cy="2079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499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solidFill>
            <a:srgbClr val="0070C0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1177</TotalTime>
  <Words>335</Words>
  <Application>Microsoft Office PowerPoint</Application>
  <PresentationFormat>Широкоэкранный</PresentationFormat>
  <Paragraphs>28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Тема Office</vt:lpstr>
      <vt:lpstr>Градостроительный кодекс РФ (ГрК РФ) Федеральный закон от 13.07.2015 № 218-ФЗ «О государственной регистрации недвижимости» (Закон)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Formoza 44-88-44</dc:creator>
  <cp:lastModifiedBy>Пономарчук Ирина Александровна</cp:lastModifiedBy>
  <cp:revision>73</cp:revision>
  <cp:lastPrinted>2024-05-08T06:34:32Z</cp:lastPrinted>
  <dcterms:created xsi:type="dcterms:W3CDTF">2023-04-17T13:29:33Z</dcterms:created>
  <dcterms:modified xsi:type="dcterms:W3CDTF">2025-08-25T05:16:30Z</dcterms:modified>
</cp:coreProperties>
</file>